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Roboto"/>
      <p:regular r:id="rId91"/>
      <p:bold r:id="rId92"/>
      <p:italic r:id="rId93"/>
      <p:boldItalic r:id="rId94"/>
    </p:embeddedFont>
    <p:embeddedFont>
      <p:font typeface="Playfair Display"/>
      <p:regular r:id="rId95"/>
      <p:bold r:id="rId96"/>
      <p:italic r:id="rId97"/>
      <p:boldItalic r:id="rId98"/>
    </p:embeddedFont>
    <p:embeddedFont>
      <p:font typeface="Roboto Light"/>
      <p:regular r:id="rId99"/>
      <p:bold r:id="rId100"/>
      <p:italic r:id="rId101"/>
      <p:boldItalic r:id="rId102"/>
    </p:embeddedFont>
    <p:embeddedFont>
      <p:font typeface="Oswald"/>
      <p:regular r:id="rId103"/>
      <p:bold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Oswald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Oswald-regular.fntdata"/><Relationship Id="rId102" Type="http://schemas.openxmlformats.org/officeDocument/2006/relationships/font" Target="fonts/RobotoLight-boldItalic.fntdata"/><Relationship Id="rId101" Type="http://schemas.openxmlformats.org/officeDocument/2006/relationships/font" Target="fonts/RobotoLight-italic.fntdata"/><Relationship Id="rId100" Type="http://schemas.openxmlformats.org/officeDocument/2006/relationships/font" Target="fonts/RobotoLigh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layfairDisplay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PlayfairDisplay-italic.fntdata"/><Relationship Id="rId96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99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98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regular.fntdata"/><Relationship Id="rId90" Type="http://schemas.openxmlformats.org/officeDocument/2006/relationships/slide" Target="slides/slide85.xml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pple.com/documentation/foundation/urlsession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ickandmortyapi.com/graphql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pollographql.com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220adcbbb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220adcbb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20adcbbbb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20adcbbb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20adcbbbb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20adcbbbb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0adcbbbb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0adcbbbb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0adcbbbb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20adcbbb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20adcbbbb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20adcbbbb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b2023d5d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b2023d5d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b2023d5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b2023d5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https://developer.mozilla.org/en-US/docs/Web/HTTP/Methods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b2023d5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b2023d5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https://developer.mozilla.org/en-US/docs/Web/HTTP/Headers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b2023d5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b2023d5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b2023d5d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b2023d5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https://developer.mozilla.org/en-US/docs/Web/HTTP/Status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220adcbbb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220adcbbb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0adcbbbb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20adcbbbb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0adcbbb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20adcbbb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https://developer.mozilla.org/en-US/docs/Web/HTTP/Status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20adcbbbb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20adcbbbb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https://developer.mozilla.org/en-US/docs/Web/HTTP/Status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20adcbbbb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20adcbbbb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0adcbbbb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0adcbbbb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20adcbbbb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20adcbbbb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20adcbbbb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20adcbbbb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2023d5d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b2023d5d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https://www.postman.com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b2023d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b2023d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b2023d5d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b2023d5d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220adcbbb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220adcbbb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1ef0fe6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1ef0fe6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https://developer.apple.com/documentation/foundation/urlsession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https://www.raywenderlich.com/3244963-urlsession-tutorial-getting-started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b2023d5d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b2023d5d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1ef0fe68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1ef0fe6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b2023d5d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b2023d5d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b2023d5d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b2023d5d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b2023d5d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b2023d5d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https://developer.apple.com/documentation/swift/codable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b2023d5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b2023d5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b2023d5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b2023d5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b2023d5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b2023d5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https://graphql.org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b2023d5d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b2023d5d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https://graphql.org/learn/queries/</a:t>
            </a:r>
            <a:br>
              <a:rPr lang="en"/>
            </a:br>
            <a:r>
              <a:rPr lang="en"/>
              <a:t>https://graphql.org/blog/subscriptions-in-graphql-and-relay/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20adcbbb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20adcbbb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b2023d5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b2023d5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https://rickandmortyapi.com/graphql</a:t>
            </a:r>
            <a:br>
              <a:rPr lang="en"/>
            </a:br>
            <a:r>
              <a:rPr lang="en"/>
              <a:t>- Opration name</a:t>
            </a:r>
            <a:br>
              <a:rPr lang="en"/>
            </a:br>
            <a:r>
              <a:rPr lang="en"/>
              <a:t>- Fields</a:t>
            </a:r>
            <a:br>
              <a:rPr lang="en"/>
            </a:br>
            <a:r>
              <a:rPr lang="en"/>
              <a:t>- Arguments</a:t>
            </a:r>
            <a:br>
              <a:rPr lang="en"/>
            </a:br>
            <a:r>
              <a:rPr lang="en"/>
              <a:t>- Optional 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Aliases</a:t>
            </a:r>
            <a:br>
              <a:rPr lang="en"/>
            </a:br>
            <a:r>
              <a:rPr lang="en"/>
              <a:t>- Fragments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b2023d5d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b2023d5d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https://rickandmortyapi.com/graphql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b2023d5d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b2023d5d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https://www.apollographql.com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https://www.apollographql.com/docs/ios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b2023d5d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b2023d5d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 how does codegen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GraphQL client with </a:t>
            </a:r>
            <a:r>
              <a:rPr lang="en"/>
              <a:t>different</a:t>
            </a:r>
            <a:r>
              <a:rPr lang="en"/>
              <a:t> </a:t>
            </a:r>
            <a:r>
              <a:rPr lang="en"/>
              <a:t>configurations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Fetch query from Rick and Morty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21f3cf04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21f3cf04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21f3cf04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21f3cf04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211456c6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211456c6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218b6bc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218b6bc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218b6bc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218b6bc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218b6bc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218b6bc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20adcbbb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20adcbbb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211456c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211456c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218b6bc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218b6bc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211456c6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211456c6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218b6bc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218b6bc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21f3cf04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21f3cf04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21f3cf04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21f3cf04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218b6bc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218b6bc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218b6bc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218b6bc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218b6bc2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218b6bc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21f3cf0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21f3cf0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20adcbbbb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20adcbbbb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218b6bc2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218b6bc2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218b6bc2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218b6bc2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218b6bc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218b6bc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218b6bc2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218b6bc2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18b6bc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18b6bc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218b6bc2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218b6bc2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218b6bc2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218b6bc2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218b6bc2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218b6bc2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218b6bc2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218b6bc2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218b6bc2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218b6bc2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b2023d5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b2023d5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18b6bc2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218b6bc2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21f3cf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21f3cf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21f3cf0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21f3cf0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21f3cf0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21f3cf0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21f3cf0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21f3cf0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21f3cf04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21f3cf0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21f3cf0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21f3cf0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21f3cf04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21f3cf04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21f3cf0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21f3cf0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21f3cf04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21f3cf0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b2023d5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b2023d5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21f3cf0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621f3cf0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21f3cf04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21f3cf04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64fc6be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64fc6be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03f1d12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03f1d12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4fc6be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4fc6be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4fc6be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4fc6be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20adcbbb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20adcbbb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https://www.techtarget.com/searchapparchitecture/definition/RESTful-API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111517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25" y="4660000"/>
            <a:ext cx="356325" cy="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1">
    <p:bg>
      <p:bgPr>
        <a:solidFill>
          <a:srgbClr val="111517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25" y="4660000"/>
            <a:ext cx="356325" cy="1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(2 Lines)">
  <p:cSld name="TITLE_1_1">
    <p:bg>
      <p:bgPr>
        <a:solidFill>
          <a:srgbClr val="11151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-12" y="128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45720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825" y="4660000"/>
            <a:ext cx="356325" cy="1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0" y="3549850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- Dark">
  <p:cSld name="TITLE_1_1_1">
    <p:bg>
      <p:bgPr>
        <a:solidFill>
          <a:srgbClr val="111517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63" y="4801569"/>
            <a:ext cx="230975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TITLE_1_2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63" y="4801569"/>
            <a:ext cx="230975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indent="-285750" lvl="0" marL="457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○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■"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11151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- White">
  <p:cSld name="TITLE_1_2_2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063" y="4801569"/>
            <a:ext cx="230975" cy="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">
  <p:cSld name="TITLE_1_2_1">
    <p:bg>
      <p:bgPr>
        <a:solidFill>
          <a:srgbClr val="FFFB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/>
        </p:nvSpPr>
        <p:spPr>
          <a:xfrm>
            <a:off x="0" y="4714400"/>
            <a:ext cx="9144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use this slide in your presentation, it's just a section break in this template!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buNone/>
              <a:defRPr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23.jp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strv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brand.strv.com" TargetMode="External"/><Relationship Id="rId4" Type="http://schemas.openxmlformats.org/officeDocument/2006/relationships/hyperlink" Target="http://brand.strv.co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strv.com" TargetMode="External"/><Relationship Id="rId4" Type="http://schemas.openxmlformats.org/officeDocument/2006/relationships/hyperlink" Target="https://www.instagram.com/strvcom/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4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MENDELU 2022</a:t>
            </a:r>
            <a:endParaRPr/>
          </a:p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Tomas Cejka(CJ), Róbert Oravec - STRV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975" y="1754400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Statelessness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Standalone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“Session”</a:t>
            </a:r>
            <a:endParaRPr sz="1300"/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Websocket</a:t>
            </a:r>
            <a:endParaRPr sz="1300"/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Previous packets knowledge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Performance</a:t>
            </a:r>
            <a:endParaRPr sz="1300"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Cacheability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Intermediaries &amp; clients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Implicit &amp; explicit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Scalability &amp; performance</a:t>
            </a:r>
            <a:endParaRPr sz="1300"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Layered system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Server &amp; intermediaries</a:t>
            </a:r>
            <a:endParaRPr sz="1300" u="sng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Proxy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Load balancer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Scalability &amp; security</a:t>
            </a:r>
            <a:endParaRPr sz="1300"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Uniform interface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Resource identification in request</a:t>
            </a:r>
            <a:endParaRPr sz="1300"/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Different representation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Resource manipulation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Self-descriptive messages</a:t>
            </a:r>
            <a:endParaRPr sz="1300"/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MediaType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Hypermedia</a:t>
            </a:r>
            <a:endParaRPr sz="1300"/>
          </a:p>
          <a:p>
            <a:pPr indent="-3111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Dynamic links to all resources</a:t>
            </a:r>
            <a:endParaRPr sz="1300"/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Cacheability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Intermediaries &amp; clients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Implicit &amp; explicit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Scalability &amp; performance</a:t>
            </a:r>
            <a:endParaRPr sz="1300"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URL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962150"/>
            <a:ext cx="7067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POST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PATCH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DELETE</a:t>
            </a:r>
            <a:endParaRPr sz="1300"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</a:rPr>
              <a:t>Content-type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</a:rPr>
              <a:t>Accept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</a:rPr>
              <a:t>Content-Encoding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</a:rPr>
              <a:t>Cache-control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</a:rPr>
              <a:t>Auth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orization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225" y="1266137"/>
            <a:ext cx="6104250" cy="26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BODY</a:t>
            </a:r>
            <a:endParaRPr/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0" y="1135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Application/x-www-form-urlencoded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Multipart/form-data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Text/plain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Application/json</a:t>
            </a:r>
            <a:endParaRPr sz="1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175" y="1706425"/>
            <a:ext cx="6054575" cy="24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 STATUS CODES</a:t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Information responses (100 - 199)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Successful responses (200 - 299)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200 - everything went ok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201 - resource created using for example POST or PUT method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Redirection responses (300 - 399)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Client error responses (400 - 499)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400 - bad request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401 - unauthorized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403 - forbidden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404 - not found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Server error responses (500 - 599)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0" y="1202800"/>
            <a:ext cx="45615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History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Academy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 weeks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Networking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Questions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🖐</a:t>
            </a:r>
            <a:endParaRPr sz="1300"/>
          </a:p>
        </p:txBody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STRV X MENDELU</a:t>
            </a:r>
            <a:endParaRPr/>
          </a:p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 TYPES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XML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JSON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YAML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HTML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Binary</a:t>
            </a:r>
            <a:endParaRPr sz="1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interchange object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Simple format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Constraints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Readable for human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Basic data types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Small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VS XML</a:t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00" y="577313"/>
            <a:ext cx="4411308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37463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425" y="1754388"/>
            <a:ext cx="85675" cy="10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75" y="842225"/>
            <a:ext cx="2215975" cy="29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Basis // </a:t>
            </a:r>
            <a:r>
              <a:rPr lang="en" sz="1150">
                <a:solidFill>
                  <a:srgbClr val="3A4145"/>
                </a:solidFill>
                <a:highlight>
                  <a:srgbClr val="F7FAFB"/>
                </a:highlight>
                <a:latin typeface="Courier New"/>
                <a:ea typeface="Courier New"/>
                <a:cs typeface="Courier New"/>
                <a:sym typeface="Courier New"/>
              </a:rPr>
              <a:t>Authorization: Basic bG9sOnNlY3VyZQ==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Bearer // </a:t>
            </a:r>
            <a:r>
              <a:rPr lang="en" sz="1150">
                <a:solidFill>
                  <a:srgbClr val="3A4145"/>
                </a:solidFill>
                <a:highlight>
                  <a:srgbClr val="F7FAFB"/>
                </a:highlight>
                <a:latin typeface="Courier New"/>
                <a:ea typeface="Courier New"/>
                <a:cs typeface="Courier New"/>
                <a:sym typeface="Courier New"/>
              </a:rPr>
              <a:t>Authorization: Bearer &lt;token&gt;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API key // </a:t>
            </a:r>
            <a:r>
              <a:rPr lang="en" sz="1150">
                <a:solidFill>
                  <a:srgbClr val="3A4145"/>
                </a:solidFill>
                <a:highlight>
                  <a:srgbClr val="F7FAFB"/>
                </a:highlight>
                <a:latin typeface="Courier New"/>
                <a:ea typeface="Courier New"/>
                <a:cs typeface="Courier New"/>
                <a:sym typeface="Courier New"/>
              </a:rPr>
              <a:t>Authorization: Apikey 1234567890abcdef</a:t>
            </a:r>
            <a:endParaRPr sz="1150">
              <a:solidFill>
                <a:srgbClr val="3A4145"/>
              </a:solidFill>
              <a:highlight>
                <a:srgbClr val="F7FA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150"/>
              <a:buFont typeface="Courier New"/>
              <a:buChar char="●"/>
            </a:pPr>
            <a:r>
              <a:rPr lang="en" sz="1300"/>
              <a:t>Oauth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Authorization server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Access token + Refresh token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Facebook, Google, Apple sign in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JWT, OpenID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OAUTH</a:t>
            </a:r>
            <a:endParaRPr/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50" y="581737"/>
            <a:ext cx="5511301" cy="39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537463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425" y="1754388"/>
            <a:ext cx="85675" cy="10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25" y="799188"/>
            <a:ext cx="2064101" cy="30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EXAMPLES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175" y="292700"/>
            <a:ext cx="1700650" cy="15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REST + IOS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100" y="1641013"/>
            <a:ext cx="3545667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00" y="184200"/>
            <a:ext cx="8034201" cy="44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25" y="1754400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URLSESSION</a:t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0" y="1202800"/>
            <a:ext cx="9144000" cy="3550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Downloading data from and uploading data to endpoints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Singleton instance can be accessed through shared static property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Configurable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Ephemeral session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Background session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tasks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Upload tasks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Download tasks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WebSocket tasks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Alamofire + Moya</a:t>
            </a:r>
            <a:endParaRPr sz="1300"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199624"/>
            <a:ext cx="3078974" cy="23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LAYERS IN IOS APP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1947863"/>
            <a:ext cx="81057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0" y="1202800"/>
            <a:ext cx="9144000" cy="8358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uses URLSession to call finalized network request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authentication, automatic refresh token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wrong status code responses</a:t>
            </a:r>
            <a:endParaRPr sz="1300"/>
          </a:p>
        </p:txBody>
      </p:sp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MANAGER</a:t>
            </a:r>
            <a:endParaRPr/>
          </a:p>
        </p:txBody>
      </p:sp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213" y="2174825"/>
            <a:ext cx="6757575" cy="25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0" y="1202800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creates URLRequest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75" y="1668650"/>
            <a:ext cx="4340026" cy="19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950" y="1668638"/>
            <a:ext cx="3352876" cy="29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/ SERVICE</a:t>
            </a:r>
            <a:endParaRPr/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0" y="1202800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Creates request using Router and then call it with APIManager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38" y="1632800"/>
            <a:ext cx="7583724" cy="30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CODABLE</a:t>
            </a:r>
            <a:endParaRPr/>
          </a:p>
        </p:txBody>
      </p:sp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0" y="1202800"/>
            <a:ext cx="9144000" cy="13689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Protocol used to convert itself to and out of external representation (for example JSON)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Codable = Encodable &amp; Decodable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Introduced in Swift 4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JSONEncoder, JSONDecoder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CodingKey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0" y="2684975"/>
            <a:ext cx="3767249" cy="19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40" y="2684975"/>
            <a:ext cx="3385962" cy="19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REST PLAYGROUND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</a:t>
            </a: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QL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4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125" y="1681938"/>
            <a:ext cx="1643333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GRAPHQL ?</a:t>
            </a:r>
            <a:endParaRPr/>
          </a:p>
        </p:txBody>
      </p:sp>
      <p:sp>
        <p:nvSpPr>
          <p:cNvPr id="308" name="Google Shape;308;p4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0" y="1202800"/>
            <a:ext cx="9144000" cy="33039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query language for APIs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has been used by Facebook applications since 2012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You can query only the data you need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Allows you to get many resources in single request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its own language (GraphQL Schema language)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937" y="1844125"/>
            <a:ext cx="3390876" cy="14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QUERIES, MUTATIONS &amp; SUBSCRIPTIONS</a:t>
            </a:r>
            <a:endParaRPr/>
          </a:p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0" y="1202800"/>
            <a:ext cx="9144000" cy="3550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Queries are used to query data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Basically selecting fields on objects, you don’t have to get everything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Mutations are used to update data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You can imagine them as POST + PUT requests in REST API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Subscriptions are used to get </a:t>
            </a:r>
            <a:r>
              <a:rPr lang="en" sz="1300"/>
              <a:t>continuous</a:t>
            </a:r>
            <a:r>
              <a:rPr lang="en" sz="1300"/>
              <a:t> data updates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Think about them as WebSockets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100" y="206725"/>
            <a:ext cx="2035575" cy="11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300" y="2317019"/>
            <a:ext cx="2351850" cy="1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375" y="3198875"/>
            <a:ext cx="2628095" cy="14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0" y="1202800"/>
            <a:ext cx="45615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Async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Remote server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Authentication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Request creation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Error handling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Parsing data</a:t>
            </a:r>
            <a:endParaRPr sz="1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PLAYGROUND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+ IOS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Google Shape;334;p4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Apollo</a:t>
            </a:r>
            <a:endParaRPr/>
          </a:p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0" y="1202800"/>
            <a:ext cx="9144000" cy="3550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Unifies GraphQL </a:t>
            </a:r>
            <a:r>
              <a:rPr lang="en" sz="1300"/>
              <a:t>across applications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CodeGen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Supports SQL and in memory cache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Apollo Kotlin multiplatform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225" y="1202800"/>
            <a:ext cx="3435601" cy="11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 PLAYGROUND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0" y="1515450"/>
            <a:ext cx="59208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800" y="941961"/>
            <a:ext cx="2442326" cy="32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61" name="Google Shape;361;p53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www.strv.com</a:t>
            </a:r>
            <a:r>
              <a:rPr lang="en"/>
              <a:t>  /  @strvcom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/>
        </p:nvSpPr>
        <p:spPr>
          <a:xfrm>
            <a:off x="1726200" y="1333950"/>
            <a:ext cx="56916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1) Get the official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STRV fonts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at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brand.strv.com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before creating a presentation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2) Keep the presentation structure described on Slide 3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2) Edit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 only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not formatting or layout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3) Don’t over-do it with GIFs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4) Send your finished presentation to the Design team for a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5) Presentations without a review should not be shared publicly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125" y="162800"/>
            <a:ext cx="5097749" cy="44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PRESENTATION TITLE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800" y="2024375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0" y="1202800"/>
            <a:ext cx="45615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REST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SOAP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GraphQL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389" name="Google Shape;389;p58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[Name][Surname], [Position] at STRV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000" y="1754400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br>
              <a:rPr lang="en"/>
            </a:br>
            <a:r>
              <a:rPr lang="en"/>
              <a:t>WITH TWO LINES</a:t>
            </a:r>
            <a:endParaRPr/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791" y="2522660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type="title"/>
          </p:nvPr>
        </p:nvSpPr>
        <p:spPr>
          <a:xfrm>
            <a:off x="-12" y="1285450"/>
            <a:ext cx="9144000" cy="2196300"/>
          </a:xfrm>
          <a:prstGeom prst="rect">
            <a:avLst/>
          </a:prstGeom>
        </p:spPr>
        <p:txBody>
          <a:bodyPr anchorCtr="0" anchor="ctr" bIns="0" lIns="457200" spcFirstLastPara="1" rIns="45720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TWO LINES</a:t>
            </a:r>
            <a:endParaRPr/>
          </a:p>
        </p:txBody>
      </p:sp>
      <p:sp>
        <p:nvSpPr>
          <p:cNvPr id="402" name="Google Shape;402;p60"/>
          <p:cNvSpPr txBox="1"/>
          <p:nvPr>
            <p:ph idx="1" type="body"/>
          </p:nvPr>
        </p:nvSpPr>
        <p:spPr>
          <a:xfrm>
            <a:off x="0" y="3549850"/>
            <a:ext cx="91440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[Name][Surname], [Position] at STRV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525" y="2310800"/>
            <a:ext cx="85675" cy="1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SECTION TITLE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SECTION TITLE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Google Shape;414;p62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/>
        </p:nvSpPr>
        <p:spPr>
          <a:xfrm>
            <a:off x="0" y="1747875"/>
            <a:ext cx="64737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SECTION TITLE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WITH TWO LINES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6791325" y="1772462"/>
            <a:ext cx="2352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14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Google Shape;422;p6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TEXT SLIDES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is the most basic text content slide </a:t>
            </a:r>
            <a:r>
              <a:rPr lang="en" sz="1300"/>
              <a:t>int, or use a full sentence to highlight something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 straight to the point, or use a full sentence to highlight something like this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only one-line texts, beware of splitting text into two rows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Don’t overload text screen too much, 6-8 points are enough</a:t>
            </a:r>
            <a:endParaRPr sz="1300"/>
          </a:p>
          <a:p>
            <a:pPr indent="-311150" lvl="1" marL="91440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You can also use second level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Describe more stuff more in detail if necessary</a:t>
            </a:r>
            <a:endParaRPr sz="1300"/>
          </a:p>
        </p:txBody>
      </p:sp>
      <p:sp>
        <p:nvSpPr>
          <p:cNvPr id="433" name="Google Shape;433;p65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34" name="Google Shape;434;p6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idx="1" type="body"/>
          </p:nvPr>
        </p:nvSpPr>
        <p:spPr>
          <a:xfrm>
            <a:off x="0" y="1202800"/>
            <a:ext cx="45615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Don’t let this text overlay your image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Always choose the image wisely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Try to not split your point into two rows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6-8 points are enough</a:t>
            </a:r>
            <a:endParaRPr sz="1300"/>
          </a:p>
        </p:txBody>
      </p:sp>
      <p:pic>
        <p:nvPicPr>
          <p:cNvPr id="440" name="Google Shape;4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630" y="559363"/>
            <a:ext cx="4024775" cy="40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42" name="Google Shape;442;p6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/>
        </p:nvSpPr>
        <p:spPr>
          <a:xfrm>
            <a:off x="0" y="191450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SLIDE TITLE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8" name="Google Shape;448;p6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7"/>
          <p:cNvSpPr txBox="1"/>
          <p:nvPr/>
        </p:nvSpPr>
        <p:spPr>
          <a:xfrm>
            <a:off x="3747000" y="1923863"/>
            <a:ext cx="1650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34K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507000" y="2957451"/>
            <a:ext cx="2130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Daily Active Users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851538" y="1923863"/>
            <a:ext cx="1650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75%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611538" y="2957451"/>
            <a:ext cx="2130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 leads increase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6642450" y="1923863"/>
            <a:ext cx="1650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3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6402450" y="2957451"/>
            <a:ext cx="2130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Total Devs (mo)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537463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425" y="1754388"/>
            <a:ext cx="85675" cy="10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75" y="991088"/>
            <a:ext cx="2141075" cy="26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also start your content screen with a paragraph before you introduce a couple of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bullet points. But stick with 2-3 rows top here so the text isn’t too long.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Now you can use bullet point list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Points out some highlights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And use 3-5 points max.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60" name="Google Shape;460;p68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61" name="Google Shape;461;p6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First section subtitle</a:t>
            </a:r>
            <a:endParaRPr b="1"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this in case you need to have some sections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Keep section titles short and clear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2-3 points are enough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Second section subtitle</a:t>
            </a:r>
            <a:endParaRPr b="1"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You can also use 2-3 points in this section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slide is nicely structured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With 6 points in total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67" name="Google Shape;467;p69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68" name="Google Shape;468;p6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idx="1" type="body"/>
          </p:nvPr>
        </p:nvSpPr>
        <p:spPr>
          <a:xfrm>
            <a:off x="0" y="1202800"/>
            <a:ext cx="4572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First section subtitle</a:t>
            </a:r>
            <a:endParaRPr b="1"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You place two list next to each other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 sure there is not too much text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does not look that pretty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Only use this when necessary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Otherwise choose a simple option</a:t>
            </a:r>
            <a:endParaRPr sz="1300"/>
          </a:p>
        </p:txBody>
      </p:sp>
      <p:sp>
        <p:nvSpPr>
          <p:cNvPr id="474" name="Google Shape;474;p70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75" name="Google Shape;475;p7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4572000" y="1202800"/>
            <a:ext cx="4572000" cy="3327000"/>
          </a:xfrm>
          <a:prstGeom prst="rect">
            <a:avLst/>
          </a:prstGeom>
        </p:spPr>
        <p:txBody>
          <a:bodyPr anchorCtr="0" anchor="t" bIns="0" lIns="0" spcFirstLastPara="1" rIns="548625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Second</a:t>
            </a:r>
            <a:r>
              <a:rPr b="1" lang="en" sz="1300"/>
              <a:t> section subtitle</a:t>
            </a:r>
            <a:endParaRPr b="1"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You place two list next to each other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 sure there is not too much text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does not look that pretty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Only use this when necessary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Otherwise choose a simple option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idx="1" type="body"/>
          </p:nvPr>
        </p:nvSpPr>
        <p:spPr>
          <a:xfrm>
            <a:off x="-12" y="1153175"/>
            <a:ext cx="9144000" cy="5637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Describe your code here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 have no idea what this router shit means</a:t>
            </a:r>
            <a:endParaRPr sz="1300"/>
          </a:p>
        </p:txBody>
      </p:sp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37" y="1922325"/>
            <a:ext cx="5705525" cy="24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1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TITLE</a:t>
            </a:r>
            <a:endParaRPr/>
          </a:p>
        </p:txBody>
      </p:sp>
      <p:sp>
        <p:nvSpPr>
          <p:cNvPr id="484" name="Google Shape;484;p7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07" y="907713"/>
            <a:ext cx="7547786" cy="33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2"/>
          <p:cNvSpPr txBox="1"/>
          <p:nvPr/>
        </p:nvSpPr>
        <p:spPr>
          <a:xfrm>
            <a:off x="0" y="191450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SLIDE TITLE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1" name="Google Shape;491;p7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CONTENT SLIDES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50" y="573225"/>
            <a:ext cx="7187075" cy="39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00" y="1460250"/>
            <a:ext cx="3952000" cy="2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00" y="1460250"/>
            <a:ext cx="3952000" cy="22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0" y="1836588"/>
            <a:ext cx="2606474" cy="14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763" y="1836588"/>
            <a:ext cx="2606474" cy="14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13" y="1836588"/>
            <a:ext cx="2606474" cy="1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/>
        </p:nvSpPr>
        <p:spPr>
          <a:xfrm>
            <a:off x="3482700" y="2337375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591500" y="2166275"/>
            <a:ext cx="155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486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0D33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6000">
              <a:solidFill>
                <a:srgbClr val="EF0D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75" y="1681938"/>
            <a:ext cx="3703397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1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8"/>
          <p:cNvSpPr txBox="1"/>
          <p:nvPr/>
        </p:nvSpPr>
        <p:spPr>
          <a:xfrm>
            <a:off x="21111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78"/>
          <p:cNvSpPr txBox="1"/>
          <p:nvPr/>
        </p:nvSpPr>
        <p:spPr>
          <a:xfrm>
            <a:off x="48543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78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9"/>
          <p:cNvSpPr txBox="1"/>
          <p:nvPr/>
        </p:nvSpPr>
        <p:spPr>
          <a:xfrm>
            <a:off x="34827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79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0"/>
          <p:cNvSpPr txBox="1"/>
          <p:nvPr/>
        </p:nvSpPr>
        <p:spPr>
          <a:xfrm>
            <a:off x="21111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80"/>
          <p:cNvSpPr txBox="1"/>
          <p:nvPr/>
        </p:nvSpPr>
        <p:spPr>
          <a:xfrm>
            <a:off x="48543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iPhone X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364 x 790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80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1"/>
          <p:cNvSpPr txBox="1"/>
          <p:nvPr/>
        </p:nvSpPr>
        <p:spPr>
          <a:xfrm>
            <a:off x="34827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8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2"/>
          <p:cNvSpPr txBox="1"/>
          <p:nvPr/>
        </p:nvSpPr>
        <p:spPr>
          <a:xfrm>
            <a:off x="34827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8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3"/>
          <p:cNvSpPr txBox="1"/>
          <p:nvPr/>
        </p:nvSpPr>
        <p:spPr>
          <a:xfrm>
            <a:off x="34827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Google Pixel 3 -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357 x 714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8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4"/>
          <p:cNvSpPr txBox="1"/>
          <p:nvPr/>
        </p:nvSpPr>
        <p:spPr>
          <a:xfrm>
            <a:off x="21111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84"/>
          <p:cNvSpPr txBox="1"/>
          <p:nvPr/>
        </p:nvSpPr>
        <p:spPr>
          <a:xfrm>
            <a:off x="48543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Black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84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 txBox="1"/>
          <p:nvPr/>
        </p:nvSpPr>
        <p:spPr>
          <a:xfrm>
            <a:off x="34827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85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16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21111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4854300" y="2296500"/>
            <a:ext cx="2178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iPad Pro 2018 - Silver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1024 x 768 px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8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18525" y="3106938"/>
            <a:ext cx="41400" cy="5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7"/>
          <p:cNvSpPr txBox="1"/>
          <p:nvPr/>
        </p:nvSpPr>
        <p:spPr>
          <a:xfrm>
            <a:off x="-4050" y="1182129"/>
            <a:ext cx="91521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66925" spcFirstLastPara="1" rIns="5669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“Creativity is putting your</a:t>
            </a:r>
            <a:endParaRPr sz="3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imagination to work, and it’s</a:t>
            </a:r>
            <a:endParaRPr sz="3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produced the most extraordinary</a:t>
            </a:r>
            <a:endParaRPr sz="3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Results in human culture.”</a:t>
            </a:r>
            <a:endParaRPr sz="3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2" name="Google Shape;602;p8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87"/>
          <p:cNvSpPr txBox="1"/>
          <p:nvPr/>
        </p:nvSpPr>
        <p:spPr>
          <a:xfrm>
            <a:off x="1438800" y="3492482"/>
            <a:ext cx="626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Ken Robinson, Designer at STRV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Architectural styles and </a:t>
            </a:r>
            <a:r>
              <a:rPr lang="en" sz="1300"/>
              <a:t>approach</a:t>
            </a:r>
            <a:r>
              <a:rPr lang="en" sz="1300"/>
              <a:t> to </a:t>
            </a:r>
            <a:r>
              <a:rPr lang="en" sz="1300"/>
              <a:t>communications</a:t>
            </a:r>
            <a:r>
              <a:rPr lang="en" sz="1300"/>
              <a:t> used in web services development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HTTP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Client - server architecture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Statelessness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Cacheability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Layered system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Uniform interface</a:t>
            </a:r>
            <a:endParaRPr sz="1300"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REST ?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1" y="1992875"/>
            <a:ext cx="2106551" cy="23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FINISH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9"/>
          <p:cNvSpPr txBox="1"/>
          <p:nvPr>
            <p:ph type="title"/>
          </p:nvPr>
        </p:nvSpPr>
        <p:spPr>
          <a:xfrm>
            <a:off x="-37" y="1754400"/>
            <a:ext cx="9144000" cy="2196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14" name="Google Shape;614;p89"/>
          <p:cNvSpPr txBox="1"/>
          <p:nvPr>
            <p:ph idx="1" type="body"/>
          </p:nvPr>
        </p:nvSpPr>
        <p:spPr>
          <a:xfrm>
            <a:off x="-25" y="2992625"/>
            <a:ext cx="91440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Ales Nesetril  /  ales.nesetril@strv.com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8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00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/>
          <p:nvPr>
            <p:ph type="title"/>
          </p:nvPr>
        </p:nvSpPr>
        <p:spPr>
          <a:xfrm>
            <a:off x="0" y="1515450"/>
            <a:ext cx="9144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ADDITIONAL SLIDES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/>
          <p:nvPr>
            <p:ph idx="1" type="body"/>
          </p:nvPr>
        </p:nvSpPr>
        <p:spPr>
          <a:xfrm>
            <a:off x="0" y="1202800"/>
            <a:ext cx="4572000" cy="33312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Design and development of digital solutions for the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bravest startups and Fortune 500 companies.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Software design &amp; engineering team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Offices in the US and Europe</a:t>
            </a:r>
            <a:endParaRPr sz="1300"/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than 190 experts on our side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Visit us at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www.strv.com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Follow us at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@strvcom</a:t>
            </a:r>
            <a:r>
              <a:rPr lang="en" sz="1300"/>
              <a:t> </a:t>
            </a:r>
            <a:endParaRPr sz="1300"/>
          </a:p>
        </p:txBody>
      </p:sp>
      <p:sp>
        <p:nvSpPr>
          <p:cNvPr id="626" name="Google Shape;626;p91"/>
          <p:cNvSpPr txBox="1"/>
          <p:nvPr>
            <p:ph type="title"/>
          </p:nvPr>
        </p:nvSpPr>
        <p:spPr>
          <a:xfrm>
            <a:off x="0" y="527325"/>
            <a:ext cx="9144000" cy="3738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STRV</a:t>
            </a:r>
            <a:endParaRPr/>
          </a:p>
        </p:txBody>
      </p:sp>
      <p:sp>
        <p:nvSpPr>
          <p:cNvPr id="627" name="Google Shape;627;p91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630" y="559363"/>
            <a:ext cx="4024775" cy="40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6200" y="559375"/>
            <a:ext cx="4024776" cy="40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2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92"/>
          <p:cNvSpPr txBox="1"/>
          <p:nvPr/>
        </p:nvSpPr>
        <p:spPr>
          <a:xfrm>
            <a:off x="73815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ONE-LINE MESSAGE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517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3"/>
          <p:cNvSpPr txBox="1"/>
          <p:nvPr/>
        </p:nvSpPr>
        <p:spPr>
          <a:xfrm>
            <a:off x="738150" y="2166275"/>
            <a:ext cx="766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ONE-LINE MESSAGE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1" name="Google Shape;641;p93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0" y="1202800"/>
            <a:ext cx="9144000" cy="3331200"/>
          </a:xfrm>
          <a:prstGeom prst="rect">
            <a:avLst/>
          </a:prstGeom>
        </p:spPr>
        <p:txBody>
          <a:bodyPr anchorCtr="0" anchor="t" bIns="0" lIns="548625" spcFirstLastPara="1" rIns="548625" wrap="square" tIns="0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Client - server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Independent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Async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Secured</a:t>
            </a:r>
            <a:endParaRPr sz="13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Limitations</a:t>
            </a:r>
            <a:endParaRPr sz="130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0" y="527325"/>
            <a:ext cx="9144000" cy="322500"/>
          </a:xfrm>
          <a:prstGeom prst="rect">
            <a:avLst/>
          </a:prstGeom>
        </p:spPr>
        <p:txBody>
          <a:bodyPr anchorCtr="0" anchor="t" bIns="0" lIns="5486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605834" y="4752975"/>
            <a:ext cx="404400" cy="2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EF0D33"/>
      </a:accent5>
      <a:accent6>
        <a:srgbClr val="EEFF41"/>
      </a:accent6>
      <a:hlink>
        <a:srgbClr val="EF0D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